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11963" cy="9942513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Open Sans Light" panose="020B03060305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56">
          <p15:clr>
            <a:srgbClr val="A4A3A4"/>
          </p15:clr>
        </p15:guide>
        <p15:guide id="2" pos="44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68ACD7-F45F-4558-A337-A3AA1730F086}">
  <a:tblStyle styleId="{6D68ACD7-F45F-4558-A337-A3AA1730F0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86" d="100"/>
          <a:sy n="86" d="100"/>
        </p:scale>
        <p:origin x="1354" y="82"/>
      </p:cViewPr>
      <p:guideLst>
        <p:guide orient="horz" pos="4156"/>
        <p:guide pos="44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31"/>
        <p:guide pos="214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" y="4"/>
            <a:ext cx="2951267" cy="4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60698" y="4"/>
            <a:ext cx="2951267" cy="4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9163" y="744538"/>
            <a:ext cx="4973637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7839" y="4722501"/>
            <a:ext cx="4996289" cy="4474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" y="9444992"/>
            <a:ext cx="2951267" cy="4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60698" y="9444992"/>
            <a:ext cx="2951267" cy="4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907839" y="4722501"/>
            <a:ext cx="4996289" cy="4474527"/>
          </a:xfrm>
          <a:prstGeom prst="rect">
            <a:avLst/>
          </a:prstGeom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tasks completed and key tasks started.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PPM1 Deliverables: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Identification and Analysis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Charter (1)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project schedule (2)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WBS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200-word Project Abstract (3)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Letter(s) of support from project sponsor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GSP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Area Selection and measures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narrative description of how project will contribute to PM body of knowledge (i.e., expected project outcomes and processes uniquely applied.) (0)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PPM Deliverables: (#2)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Scope statement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of content for PM Plan and Final Project Report 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Signed Student/Advisory Committee “contract”</a:t>
            </a: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✓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R"/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Sources and Key Words </a:t>
            </a:r>
            <a:r>
              <a:rPr lang="en-US" sz="18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research methods and approach to analysis (e.g., surveys, interview questions, statistical analysis, etc.)</a:t>
            </a:r>
            <a:r>
              <a:rPr lang="en-US" sz="1800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✓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Completed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800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In Progress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73637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907839" y="4722501"/>
            <a:ext cx="4996289" cy="4474527"/>
          </a:xfrm>
          <a:prstGeom prst="rect">
            <a:avLst/>
          </a:prstGeom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73637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46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>
                <a:solidFill>
                  <a:srgbClr val="000000"/>
                </a:solidFill>
              </a:rPr>
              <a:t>1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107502" y="19834"/>
            <a:ext cx="7091277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Project Progress Status Report</a:t>
            </a:r>
            <a:endParaRPr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67559" y="534221"/>
            <a:ext cx="6971164" cy="49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Management Lesson Learned Web Application</a:t>
            </a:r>
            <a:endParaRPr dirty="0"/>
          </a:p>
          <a:p>
            <a:pPr marL="0" marR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-AU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AU" sz="1600" b="1" i="1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AU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/Oct/</a:t>
            </a:r>
            <a:r>
              <a:rPr lang="en-AU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endParaRPr dirty="0"/>
          </a:p>
        </p:txBody>
      </p:sp>
      <p:sp>
        <p:nvSpPr>
          <p:cNvPr id="96" name="Google Shape;96;p14"/>
          <p:cNvSpPr/>
          <p:nvPr/>
        </p:nvSpPr>
        <p:spPr>
          <a:xfrm>
            <a:off x="7568321" y="1653878"/>
            <a:ext cx="608135" cy="28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</a:t>
            </a:r>
            <a:r>
              <a:rPr lang="en-AU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A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Status:</a:t>
            </a:r>
            <a:endParaRPr/>
          </a:p>
        </p:txBody>
      </p:sp>
      <p:graphicFrame>
        <p:nvGraphicFramePr>
          <p:cNvPr id="97" name="Google Shape;97;p14"/>
          <p:cNvGraphicFramePr/>
          <p:nvPr/>
        </p:nvGraphicFramePr>
        <p:xfrm>
          <a:off x="4699489" y="5568011"/>
          <a:ext cx="4103075" cy="957335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410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3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Key Discussion Areas:</a:t>
                      </a:r>
                      <a:endParaRPr/>
                    </a:p>
                  </a:txBody>
                  <a:tcPr marL="49850" marR="49850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175">
                <a:tc>
                  <a:txBody>
                    <a:bodyPr/>
                    <a:lstStyle/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 Management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Incorporate Lesson Learned</a:t>
                      </a:r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 for possible changes in some tasks</a:t>
                      </a: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delegation.</a:t>
                      </a:r>
                      <a:endParaRPr sz="1200" dirty="0"/>
                    </a:p>
                  </a:txBody>
                  <a:tcPr marL="49850" marR="49850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8" name="Google Shape;98;p14"/>
          <p:cNvGraphicFramePr/>
          <p:nvPr>
            <p:extLst>
              <p:ext uri="{D42A27DB-BD31-4B8C-83A1-F6EECF244321}">
                <p14:modId xmlns:p14="http://schemas.microsoft.com/office/powerpoint/2010/main" val="2960576786"/>
              </p:ext>
            </p:extLst>
          </p:nvPr>
        </p:nvGraphicFramePr>
        <p:xfrm>
          <a:off x="4699489" y="2525295"/>
          <a:ext cx="4103073" cy="2817000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1673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64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</a:t>
                      </a:r>
                      <a:r>
                        <a:rPr lang="en-AU" sz="1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r>
                        <a:rPr lang="en-AU" sz="12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ilestones</a:t>
                      </a:r>
                      <a:r>
                        <a:rPr lang="en-AU" sz="1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</a:t>
                      </a:r>
                      <a:r>
                        <a:rPr lang="en-AU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t:</a:t>
                      </a:r>
                      <a:endParaRPr sz="1200"/>
                    </a:p>
                  </a:txBody>
                  <a:tcPr marL="43200" marR="0" marT="46800" marB="46800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Expected completion</a:t>
                      </a:r>
                      <a:endParaRPr sz="1200"/>
                    </a:p>
                  </a:txBody>
                  <a:tcPr marL="43200" marR="0" marT="46800" marB="46800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5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Code Writing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28/Sep/21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28/Sep/21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Research Analysis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2/Oct/21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2/Oct/21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Layout Design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Security Implementation</a:t>
                      </a: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/>
                        <a:t>19/Oct/21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/>
                        <a:t>18/Oct/21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A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Calibri"/>
                        </a:rPr>
                        <a:t>Testing</a:t>
                      </a:r>
                      <a:endParaRPr kumimoji="0" lang="en-AU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/>
                        <a:t>26/Oct/21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/>
                        <a:t>25/Oct/21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User Manuals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29/Oct/21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28-29/Oct/21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040293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Lesson Learned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13/Nov/21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13/Nov/21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110700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Closeout</a:t>
                      </a:r>
                      <a:endParaRPr sz="1200"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4/Dec/21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30/Nov/21</a:t>
                      </a:r>
                      <a:endParaRPr sz="1200" dirty="0"/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869714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Final Report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6/Dec/21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4-5/Dec/21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200" marR="0" marT="46800" marB="46800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124733"/>
                  </a:ext>
                </a:extLst>
              </a:tr>
            </a:tbl>
          </a:graphicData>
        </a:graphic>
      </p:graphicFrame>
      <p:graphicFrame>
        <p:nvGraphicFramePr>
          <p:cNvPr id="99" name="Google Shape;99;p14"/>
          <p:cNvGraphicFramePr/>
          <p:nvPr>
            <p:extLst>
              <p:ext uri="{D42A27DB-BD31-4B8C-83A1-F6EECF244321}">
                <p14:modId xmlns:p14="http://schemas.microsoft.com/office/powerpoint/2010/main" val="1734200886"/>
              </p:ext>
            </p:extLst>
          </p:nvPr>
        </p:nvGraphicFramePr>
        <p:xfrm>
          <a:off x="251520" y="1128936"/>
          <a:ext cx="4303825" cy="1770163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430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56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 3-weeks Summary:</a:t>
                      </a: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5003">
                <a:tc>
                  <a:txBody>
                    <a:bodyPr/>
                    <a:lstStyle/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Completed 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PPM1 Deliverables: 100% - 9/9 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Completed PPM2 Deliverables: 100% - 9/9</a:t>
                      </a:r>
                      <a:endParaRPr sz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In-Progress PPM2: Project Status Report Dashboard:20% - 0/1</a:t>
                      </a:r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Not Started PPM3 Deliverables: 0% - 5/5 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System Req. Analysis from change request:  Completed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In-Progress Inputs Research Paper: 25% (Approx. 10 pages)</a:t>
                      </a:r>
                      <a:endParaRPr sz="1200"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0" name="Google Shape;100;p14"/>
          <p:cNvGraphicFramePr/>
          <p:nvPr>
            <p:extLst>
              <p:ext uri="{D42A27DB-BD31-4B8C-83A1-F6EECF244321}">
                <p14:modId xmlns:p14="http://schemas.microsoft.com/office/powerpoint/2010/main" val="4090391882"/>
              </p:ext>
            </p:extLst>
          </p:nvPr>
        </p:nvGraphicFramePr>
        <p:xfrm>
          <a:off x="251520" y="2975800"/>
          <a:ext cx="4305300" cy="1145152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8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Look Ahead</a:t>
                      </a:r>
                      <a:r>
                        <a:rPr lang="en-AU" sz="10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[two weeks]: </a:t>
                      </a: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992">
                <a:tc>
                  <a:txBody>
                    <a:bodyPr/>
                    <a:lstStyle/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 on PPM3 Deliverables and seek assistance for verification on the right path per task.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Continue working on Research Analysis Paper for the Project.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Update all my requirements documents for the project</a:t>
                      </a: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1" name="Google Shape;101;p14"/>
          <p:cNvGraphicFramePr/>
          <p:nvPr>
            <p:extLst>
              <p:ext uri="{D42A27DB-BD31-4B8C-83A1-F6EECF244321}">
                <p14:modId xmlns:p14="http://schemas.microsoft.com/office/powerpoint/2010/main" val="3213657164"/>
              </p:ext>
            </p:extLst>
          </p:nvPr>
        </p:nvGraphicFramePr>
        <p:xfrm>
          <a:off x="251520" y="5015995"/>
          <a:ext cx="4316473" cy="1479737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431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10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Realized R</a:t>
                      </a:r>
                      <a:r>
                        <a:rPr lang="en-AU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isks / </a:t>
                      </a:r>
                      <a:r>
                        <a:rPr lang="en-AU" sz="10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 Management:</a:t>
                      </a:r>
                      <a:endParaRPr sz="1000" b="1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632">
                <a:tc>
                  <a:txBody>
                    <a:bodyPr/>
                    <a:lstStyle/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System Change Request to incorporate Data Collection Analysis into Plan Schedule.</a:t>
                      </a:r>
                    </a:p>
                    <a:p>
                      <a:pPr marL="190500" marR="0" lvl="0" indent="-203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  <a:tabLst/>
                        <a:defRPr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Working independently.</a:t>
                      </a:r>
                      <a:endParaRPr sz="1200" dirty="0"/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Consistency on all area of tools utilizations (ex. Excel, Power Point, Word, Projects, etc.) with same values and results to keep clean and neat template uniformity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2" name="Google Shape;102;p14"/>
          <p:cNvGraphicFramePr/>
          <p:nvPr>
            <p:extLst>
              <p:ext uri="{D42A27DB-BD31-4B8C-83A1-F6EECF244321}">
                <p14:modId xmlns:p14="http://schemas.microsoft.com/office/powerpoint/2010/main" val="3652251896"/>
              </p:ext>
            </p:extLst>
          </p:nvPr>
        </p:nvGraphicFramePr>
        <p:xfrm>
          <a:off x="262693" y="4195746"/>
          <a:ext cx="4305300" cy="846936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6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Constraints Identified:</a:t>
                      </a:r>
                      <a:endParaRPr dirty="0"/>
                    </a:p>
                  </a:txBody>
                  <a:tcPr marL="49850" marR="49850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295">
                <a:tc>
                  <a:txBody>
                    <a:bodyPr/>
                    <a:lstStyle/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 Utilization during 4:10 hrs of gathering and working with the project per weekday</a:t>
                      </a:r>
                    </a:p>
                    <a:p>
                      <a:pPr marL="190500" marR="0" lvl="0" indent="-2032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200"/>
                        <a:buFont typeface="Calibri"/>
                        <a:buChar char="•"/>
                      </a:pPr>
                      <a:r>
                        <a:rPr lang="en-AU" sz="12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Budget burnout as planned</a:t>
                      </a:r>
                      <a:endParaRPr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850" marR="49850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" name="Google Shape;103;p14"/>
          <p:cNvSpPr/>
          <p:nvPr/>
        </p:nvSpPr>
        <p:spPr>
          <a:xfrm>
            <a:off x="1865617" y="6626051"/>
            <a:ext cx="186103" cy="184026"/>
          </a:xfrm>
          <a:prstGeom prst="ellipse">
            <a:avLst/>
          </a:prstGeom>
          <a:solidFill>
            <a:srgbClr val="FF0000">
              <a:alpha val="49803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3347864" y="6626051"/>
            <a:ext cx="186103" cy="184026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5" name="Google Shape;105;p14"/>
          <p:cNvGraphicFramePr/>
          <p:nvPr>
            <p:extLst>
              <p:ext uri="{D42A27DB-BD31-4B8C-83A1-F6EECF244321}">
                <p14:modId xmlns:p14="http://schemas.microsoft.com/office/powerpoint/2010/main" val="1398482065"/>
              </p:ext>
            </p:extLst>
          </p:nvPr>
        </p:nvGraphicFramePr>
        <p:xfrm>
          <a:off x="4716463" y="1139033"/>
          <a:ext cx="2725225" cy="1238753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19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51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Metrics</a:t>
                      </a:r>
                      <a:endParaRPr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</a:t>
                      </a:r>
                      <a:endParaRPr/>
                    </a:p>
                  </a:txBody>
                  <a:tcPr marL="43200" marR="0" marT="46800" marB="46800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1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Budget</a:t>
                      </a:r>
                      <a:endParaRPr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b="1" i="0" u="none" strike="noStrike" cap="none" dirty="0"/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2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Schedule</a:t>
                      </a:r>
                      <a:endParaRPr dirty="0"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000">
                          <a:solidFill>
                            <a:schemeClr val="dk1"/>
                          </a:solidFill>
                        </a:rPr>
                        <a:t>G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3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Risk Management</a:t>
                      </a:r>
                      <a:endParaRPr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Constraints</a:t>
                      </a:r>
                      <a:endParaRPr/>
                    </a:p>
                  </a:txBody>
                  <a:tcPr marL="43200" marR="0" marT="46800" marB="468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00" marR="0" marT="46800" marB="4680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" name="Google Shape;106;p14"/>
          <p:cNvSpPr/>
          <p:nvPr/>
        </p:nvSpPr>
        <p:spPr>
          <a:xfrm>
            <a:off x="7012781" y="1873399"/>
            <a:ext cx="186000" cy="183900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dirty="0">
                <a:solidFill>
                  <a:schemeClr val="dk1"/>
                </a:solidFill>
              </a:rPr>
              <a:t>S</a:t>
            </a:r>
            <a:endParaRPr dirty="0"/>
          </a:p>
        </p:txBody>
      </p:sp>
      <p:sp>
        <p:nvSpPr>
          <p:cNvPr id="107" name="Google Shape;107;p14"/>
          <p:cNvSpPr/>
          <p:nvPr/>
        </p:nvSpPr>
        <p:spPr>
          <a:xfrm>
            <a:off x="7015509" y="2145804"/>
            <a:ext cx="186103" cy="184026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dirty="0">
                <a:solidFill>
                  <a:schemeClr val="dk1"/>
                </a:solidFill>
              </a:rPr>
              <a:t>G</a:t>
            </a:r>
            <a:endParaRPr lang="en-AU" dirty="0"/>
          </a:p>
        </p:txBody>
      </p:sp>
      <p:sp>
        <p:nvSpPr>
          <p:cNvPr id="108" name="Google Shape;108;p14"/>
          <p:cNvSpPr/>
          <p:nvPr/>
        </p:nvSpPr>
        <p:spPr>
          <a:xfrm>
            <a:off x="4745937" y="6629350"/>
            <a:ext cx="186103" cy="184026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8318322" y="1653878"/>
            <a:ext cx="330119" cy="302964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/>
          </a:p>
        </p:txBody>
      </p:sp>
      <p:graphicFrame>
        <p:nvGraphicFramePr>
          <p:cNvPr id="110" name="Google Shape;110;p14"/>
          <p:cNvGraphicFramePr/>
          <p:nvPr/>
        </p:nvGraphicFramePr>
        <p:xfrm>
          <a:off x="262693" y="6600140"/>
          <a:ext cx="8557775" cy="245160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855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Legend:              </a:t>
                      </a:r>
                      <a:r>
                        <a:rPr lang="en-AU" sz="10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en-AU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ssues            </a:t>
                      </a:r>
                      <a:r>
                        <a:rPr lang="en-AU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Satisfactory</a:t>
                      </a:r>
                      <a:r>
                        <a:rPr lang="en-AU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   </a:t>
                      </a:r>
                      <a:r>
                        <a:rPr lang="en-AU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Excellent</a:t>
                      </a:r>
                      <a:r>
                        <a:rPr lang="en-AU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Completed          </a:t>
                      </a:r>
                      <a:r>
                        <a:rPr lang="en-AU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Incomplete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850" marR="49850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1" name="Google Shape;111;p14"/>
          <p:cNvSpPr/>
          <p:nvPr/>
        </p:nvSpPr>
        <p:spPr>
          <a:xfrm>
            <a:off x="1506618" y="6626051"/>
            <a:ext cx="186103" cy="184026"/>
          </a:xfrm>
          <a:prstGeom prst="ellipse">
            <a:avLst/>
          </a:prstGeom>
          <a:solidFill>
            <a:srgbClr val="FF0000">
              <a:alpha val="49803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2457802" y="6626051"/>
            <a:ext cx="186103" cy="184026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S</a:t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5189100" y="6619351"/>
            <a:ext cx="186000" cy="1839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7438030" y="1139033"/>
            <a:ext cx="1364533" cy="124573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54000" rIns="54000" bIns="5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7012777" y="1617254"/>
            <a:ext cx="186103" cy="184026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S</a:t>
            </a: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8364932" y="3768459"/>
            <a:ext cx="186000" cy="1839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118" name="Google Shape;118;p14"/>
          <p:cNvSpPr/>
          <p:nvPr/>
        </p:nvSpPr>
        <p:spPr>
          <a:xfrm>
            <a:off x="8364932" y="3509964"/>
            <a:ext cx="186103" cy="1840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119" name="Google Shape;119;p14"/>
          <p:cNvSpPr/>
          <p:nvPr/>
        </p:nvSpPr>
        <p:spPr>
          <a:xfrm>
            <a:off x="4170596" y="6467792"/>
            <a:ext cx="285600" cy="2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✔</a:t>
            </a:r>
            <a:endParaRPr sz="2400" b="0" i="0" u="none" strike="noStrike" cap="none" dirty="0">
              <a:solidFill>
                <a:srgbClr val="0A1B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4"/>
          <p:cNvSpPr/>
          <p:nvPr/>
        </p:nvSpPr>
        <p:spPr>
          <a:xfrm>
            <a:off x="3422377" y="6612925"/>
            <a:ext cx="186000" cy="1839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/>
          </a:p>
        </p:txBody>
      </p:sp>
      <p:sp>
        <p:nvSpPr>
          <p:cNvPr id="122" name="Google Shape;122;p14"/>
          <p:cNvSpPr/>
          <p:nvPr/>
        </p:nvSpPr>
        <p:spPr>
          <a:xfrm>
            <a:off x="8365248" y="4033687"/>
            <a:ext cx="186000" cy="1839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33" name="Google Shape;112;p14">
            <a:extLst>
              <a:ext uri="{FF2B5EF4-FFF2-40B4-BE49-F238E27FC236}">
                <a16:creationId xmlns:a16="http://schemas.microsoft.com/office/drawing/2014/main" id="{A5417773-5F8A-4085-80D5-98C883F9FBED}"/>
              </a:ext>
            </a:extLst>
          </p:cNvPr>
          <p:cNvSpPr/>
          <p:nvPr/>
        </p:nvSpPr>
        <p:spPr>
          <a:xfrm>
            <a:off x="8364932" y="3224136"/>
            <a:ext cx="186103" cy="184026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dirty="0">
                <a:solidFill>
                  <a:schemeClr val="dk1"/>
                </a:solidFill>
              </a:rPr>
              <a:t>S</a:t>
            </a:r>
            <a:endParaRPr dirty="0"/>
          </a:p>
        </p:txBody>
      </p:sp>
      <p:sp>
        <p:nvSpPr>
          <p:cNvPr id="34" name="Google Shape;118;p14">
            <a:extLst>
              <a:ext uri="{FF2B5EF4-FFF2-40B4-BE49-F238E27FC236}">
                <a16:creationId xmlns:a16="http://schemas.microsoft.com/office/drawing/2014/main" id="{7868036F-425D-4116-B79C-F755BC9D9382}"/>
              </a:ext>
            </a:extLst>
          </p:cNvPr>
          <p:cNvSpPr/>
          <p:nvPr/>
        </p:nvSpPr>
        <p:spPr>
          <a:xfrm>
            <a:off x="8365145" y="4298915"/>
            <a:ext cx="186103" cy="1840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35" name="Google Shape;119;p14">
            <a:extLst>
              <a:ext uri="{FF2B5EF4-FFF2-40B4-BE49-F238E27FC236}">
                <a16:creationId xmlns:a16="http://schemas.microsoft.com/office/drawing/2014/main" id="{79E5ACB1-5109-44AA-9F18-E8B74422474F}"/>
              </a:ext>
            </a:extLst>
          </p:cNvPr>
          <p:cNvSpPr/>
          <p:nvPr/>
        </p:nvSpPr>
        <p:spPr>
          <a:xfrm>
            <a:off x="6854622" y="1221916"/>
            <a:ext cx="249004" cy="223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✔</a:t>
            </a:r>
            <a:endParaRPr sz="2400" b="0" i="0" u="none" strike="noStrike" cap="none" dirty="0">
              <a:solidFill>
                <a:srgbClr val="0A1B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119;p14">
            <a:extLst>
              <a:ext uri="{FF2B5EF4-FFF2-40B4-BE49-F238E27FC236}">
                <a16:creationId xmlns:a16="http://schemas.microsoft.com/office/drawing/2014/main" id="{16C5965E-52C8-4F85-9F62-94B908A0A5D9}"/>
              </a:ext>
            </a:extLst>
          </p:cNvPr>
          <p:cNvSpPr/>
          <p:nvPr/>
        </p:nvSpPr>
        <p:spPr>
          <a:xfrm>
            <a:off x="8222132" y="2831933"/>
            <a:ext cx="285600" cy="2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✔</a:t>
            </a:r>
            <a:endParaRPr sz="2400" b="0" i="0" u="none" strike="noStrike" cap="none" dirty="0">
              <a:solidFill>
                <a:srgbClr val="0A1B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AF2C4C1-71BD-49E1-BE51-7B95F7C445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89" t="63495" r="20400" b="-18141"/>
          <a:stretch/>
        </p:blipFill>
        <p:spPr bwMode="auto">
          <a:xfrm>
            <a:off x="7203320" y="281872"/>
            <a:ext cx="1188720" cy="6686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F9AA73A-D238-47A9-A45C-301D5415A1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220" y="339657"/>
            <a:ext cx="384175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Text Box 1">
            <a:extLst>
              <a:ext uri="{FF2B5EF4-FFF2-40B4-BE49-F238E27FC236}">
                <a16:creationId xmlns:a16="http://schemas.microsoft.com/office/drawing/2014/main" id="{30159B4E-708E-4DAC-9B1F-40F40AEDB184}"/>
              </a:ext>
            </a:extLst>
          </p:cNvPr>
          <p:cNvSpPr txBox="1"/>
          <p:nvPr/>
        </p:nvSpPr>
        <p:spPr>
          <a:xfrm>
            <a:off x="7508120" y="220912"/>
            <a:ext cx="900430" cy="6400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US" sz="240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PMLL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2" name="Google Shape;118;p14">
            <a:extLst>
              <a:ext uri="{FF2B5EF4-FFF2-40B4-BE49-F238E27FC236}">
                <a16:creationId xmlns:a16="http://schemas.microsoft.com/office/drawing/2014/main" id="{EB76D786-6583-4FA5-9FCB-2DB493B59A6A}"/>
              </a:ext>
            </a:extLst>
          </p:cNvPr>
          <p:cNvSpPr/>
          <p:nvPr/>
        </p:nvSpPr>
        <p:spPr>
          <a:xfrm>
            <a:off x="8365148" y="5086490"/>
            <a:ext cx="186103" cy="1840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43" name="Google Shape;118;p14">
            <a:extLst>
              <a:ext uri="{FF2B5EF4-FFF2-40B4-BE49-F238E27FC236}">
                <a16:creationId xmlns:a16="http://schemas.microsoft.com/office/drawing/2014/main" id="{34413998-478A-4C75-A409-B3809255034F}"/>
              </a:ext>
            </a:extLst>
          </p:cNvPr>
          <p:cNvSpPr/>
          <p:nvPr/>
        </p:nvSpPr>
        <p:spPr>
          <a:xfrm>
            <a:off x="8365147" y="4842405"/>
            <a:ext cx="186103" cy="1840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  <p:sp>
        <p:nvSpPr>
          <p:cNvPr id="44" name="Google Shape;118;p14">
            <a:extLst>
              <a:ext uri="{FF2B5EF4-FFF2-40B4-BE49-F238E27FC236}">
                <a16:creationId xmlns:a16="http://schemas.microsoft.com/office/drawing/2014/main" id="{27858ED6-276D-4CC6-89B3-38C0525F9678}"/>
              </a:ext>
            </a:extLst>
          </p:cNvPr>
          <p:cNvSpPr/>
          <p:nvPr/>
        </p:nvSpPr>
        <p:spPr>
          <a:xfrm>
            <a:off x="8365146" y="4580917"/>
            <a:ext cx="186103" cy="1840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</a:rPr>
              <a:t>I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879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14"/>
          <p:cNvGraphicFramePr/>
          <p:nvPr>
            <p:extLst>
              <p:ext uri="{D42A27DB-BD31-4B8C-83A1-F6EECF244321}">
                <p14:modId xmlns:p14="http://schemas.microsoft.com/office/powerpoint/2010/main" val="3550686982"/>
              </p:ext>
            </p:extLst>
          </p:nvPr>
        </p:nvGraphicFramePr>
        <p:xfrm>
          <a:off x="196452" y="844388"/>
          <a:ext cx="8779989" cy="2130749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8779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09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1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Schedule Timeline</a:t>
                      </a: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826">
                <a:tc>
                  <a:txBody>
                    <a:bodyPr/>
                    <a:lstStyle/>
                    <a:p>
                      <a:pPr marL="63500" marR="0" lvl="0" indent="0" algn="l" rtl="0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A1B5F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Google Shape;100;p14">
            <a:extLst>
              <a:ext uri="{FF2B5EF4-FFF2-40B4-BE49-F238E27FC236}">
                <a16:creationId xmlns:a16="http://schemas.microsoft.com/office/drawing/2014/main" id="{BD71B7D4-90D3-482B-8113-01B260354C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4291256"/>
              </p:ext>
            </p:extLst>
          </p:nvPr>
        </p:nvGraphicFramePr>
        <p:xfrm>
          <a:off x="196452" y="3071834"/>
          <a:ext cx="5375865" cy="3484308"/>
        </p:xfrm>
        <a:graphic>
          <a:graphicData uri="http://schemas.openxmlformats.org/drawingml/2006/table">
            <a:tbl>
              <a:tblPr>
                <a:noFill/>
                <a:tableStyleId>{6D68ACD7-F45F-4558-A337-A3AA1730F086}</a:tableStyleId>
              </a:tblPr>
              <a:tblGrid>
                <a:gridCol w="2470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64">
                  <a:extLst>
                    <a:ext uri="{9D8B030D-6E8A-4147-A177-3AD203B41FA5}">
                      <a16:colId xmlns:a16="http://schemas.microsoft.com/office/drawing/2014/main" val="584467784"/>
                    </a:ext>
                  </a:extLst>
                </a:gridCol>
                <a:gridCol w="1263553">
                  <a:extLst>
                    <a:ext uri="{9D8B030D-6E8A-4147-A177-3AD203B41FA5}">
                      <a16:colId xmlns:a16="http://schemas.microsoft.com/office/drawing/2014/main" val="211866924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en-AU" sz="850" b="1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Tasks Summary</a:t>
                      </a:r>
                      <a:r>
                        <a:rPr lang="en-AU" sz="850" b="1" i="0" u="none" strike="noStrike" cap="none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: based on  hrs and 10 min per weekdays (Mon – Fri) Execution, </a:t>
                      </a:r>
                      <a:r>
                        <a:rPr lang="en-AU" sz="850" b="1" i="0" u="none" strike="noStrike" cap="none" dirty="0" err="1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Cont.&amp;Mon</a:t>
                      </a:r>
                      <a:r>
                        <a:rPr lang="en-AU" sz="850" b="1" i="0" u="none" strike="noStrike" cap="none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. and Closeout Phases</a:t>
                      </a:r>
                      <a:endParaRPr sz="8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endParaRPr dirty="0"/>
                    </a:p>
                  </a:txBody>
                  <a:tcPr marL="83075" marR="83075" marT="54000" marB="54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rgbClr val="36363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Name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363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363636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Complete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Database Creation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27760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Code Writing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11.25 days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94862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Data Collection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911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Data Collected Analysis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day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84125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Layout Creation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3.38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18312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Hosting/Domain Setup Implementation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451157"/>
                  </a:ext>
                </a:extLst>
              </a:tr>
              <a:tr h="130549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Security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77759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Development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2138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Testing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196391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Production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3445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User Manual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98392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Lesson Learned Templates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57030"/>
                  </a:ext>
                </a:extLst>
              </a:tr>
              <a:tr h="196482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 Review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71518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 Management </a:t>
                      </a: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22938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Manage Cost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0.38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376653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Manage Schedule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76532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Lessons Learned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731060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Archive Project Data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46445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 Closeout Documentation Review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89615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 Final Report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34721"/>
                  </a:ext>
                </a:extLst>
              </a:tr>
              <a:tr h="142820">
                <a:tc>
                  <a:txBody>
                    <a:bodyPr/>
                    <a:lstStyle/>
                    <a:p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 Completion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days</a:t>
                      </a:r>
                      <a:endParaRPr lang="en-US" sz="85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85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62155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4BD1E57-FF1F-4B65-AA9C-2C8A1C0A0D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133221"/>
              </p:ext>
            </p:extLst>
          </p:nvPr>
        </p:nvGraphicFramePr>
        <p:xfrm>
          <a:off x="5984499" y="3113272"/>
          <a:ext cx="2963049" cy="480916"/>
        </p:xfrm>
        <a:graphic>
          <a:graphicData uri="http://schemas.openxmlformats.org/drawingml/2006/table">
            <a:tbl>
              <a:tblPr>
                <a:tableStyleId>{6D68ACD7-F45F-4558-A337-A3AA1730F086}</a:tableStyleId>
              </a:tblPr>
              <a:tblGrid>
                <a:gridCol w="798041">
                  <a:extLst>
                    <a:ext uri="{9D8B030D-6E8A-4147-A177-3AD203B41FA5}">
                      <a16:colId xmlns:a16="http://schemas.microsoft.com/office/drawing/2014/main" val="4344163"/>
                    </a:ext>
                  </a:extLst>
                </a:gridCol>
                <a:gridCol w="461639">
                  <a:extLst>
                    <a:ext uri="{9D8B030D-6E8A-4147-A177-3AD203B41FA5}">
                      <a16:colId xmlns:a16="http://schemas.microsoft.com/office/drawing/2014/main" val="1319378488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2787363863"/>
                    </a:ext>
                  </a:extLst>
                </a:gridCol>
                <a:gridCol w="533992">
                  <a:extLst>
                    <a:ext uri="{9D8B030D-6E8A-4147-A177-3AD203B41FA5}">
                      <a16:colId xmlns:a16="http://schemas.microsoft.com/office/drawing/2014/main" val="132808651"/>
                    </a:ext>
                  </a:extLst>
                </a:gridCol>
                <a:gridCol w="672228">
                  <a:extLst>
                    <a:ext uri="{9D8B030D-6E8A-4147-A177-3AD203B41FA5}">
                      <a16:colId xmlns:a16="http://schemas.microsoft.com/office/drawing/2014/main" val="283189616"/>
                    </a:ext>
                  </a:extLst>
                </a:gridCol>
              </a:tblGrid>
              <a:tr h="32851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Name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Duration (days)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Start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Finish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 Complete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23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PLLWA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230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1/17/21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12/6/21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63%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762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91498"/>
                  </a:ext>
                </a:extLst>
              </a:tr>
            </a:tbl>
          </a:graphicData>
        </a:graphic>
      </p:graphicFrame>
      <p:sp>
        <p:nvSpPr>
          <p:cNvPr id="17" name="Google Shape;94;p14">
            <a:extLst>
              <a:ext uri="{FF2B5EF4-FFF2-40B4-BE49-F238E27FC236}">
                <a16:creationId xmlns:a16="http://schemas.microsoft.com/office/drawing/2014/main" id="{31F05FC9-1B08-4DA0-B957-8F26C10D477C}"/>
              </a:ext>
            </a:extLst>
          </p:cNvPr>
          <p:cNvSpPr/>
          <p:nvPr/>
        </p:nvSpPr>
        <p:spPr>
          <a:xfrm>
            <a:off x="107502" y="19834"/>
            <a:ext cx="7091277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Project Progress Status Report</a:t>
            </a:r>
            <a:endParaRPr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95;p14">
            <a:extLst>
              <a:ext uri="{FF2B5EF4-FFF2-40B4-BE49-F238E27FC236}">
                <a16:creationId xmlns:a16="http://schemas.microsoft.com/office/drawing/2014/main" id="{10CEEADE-D4EA-426F-8BED-C683E9951F79}"/>
              </a:ext>
            </a:extLst>
          </p:cNvPr>
          <p:cNvSpPr/>
          <p:nvPr/>
        </p:nvSpPr>
        <p:spPr>
          <a:xfrm>
            <a:off x="167559" y="534221"/>
            <a:ext cx="6971164" cy="49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Management Lesson Learned Web Application</a:t>
            </a:r>
            <a:r>
              <a:rPr lang="en-US" dirty="0">
                <a:ea typeface="Calibri"/>
              </a:rPr>
              <a:t>                 </a:t>
            </a:r>
            <a:r>
              <a:rPr lang="en-AU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AU" sz="1600" b="1" i="1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AU" sz="1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/Oct/</a:t>
            </a:r>
            <a:r>
              <a:rPr lang="en-AU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endParaRPr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406C7C0-F55A-4554-9437-DFFBF627B4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89" t="63495" r="20400" b="-18141"/>
          <a:stretch/>
        </p:blipFill>
        <p:spPr bwMode="auto">
          <a:xfrm>
            <a:off x="7203320" y="281872"/>
            <a:ext cx="1188720" cy="6686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8CA06B6-C2ED-4E80-8545-80B9C9D037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220" y="339657"/>
            <a:ext cx="384175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894CFF14-9860-408C-936E-7F77F868C3BD}"/>
              </a:ext>
            </a:extLst>
          </p:cNvPr>
          <p:cNvSpPr txBox="1"/>
          <p:nvPr/>
        </p:nvSpPr>
        <p:spPr>
          <a:xfrm>
            <a:off x="7508120" y="220912"/>
            <a:ext cx="900430" cy="6400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US" sz="240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PMLL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EF8401-1D33-4C26-B1E2-6F4969966F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452" y="1088663"/>
            <a:ext cx="8779989" cy="1886473"/>
          </a:xfrm>
          <a:prstGeom prst="rect">
            <a:avLst/>
          </a:prstGeom>
        </p:spPr>
      </p:pic>
      <p:sp>
        <p:nvSpPr>
          <p:cNvPr id="8" name="Right Bracket 7">
            <a:extLst>
              <a:ext uri="{FF2B5EF4-FFF2-40B4-BE49-F238E27FC236}">
                <a16:creationId xmlns:a16="http://schemas.microsoft.com/office/drawing/2014/main" id="{2A9FB3FF-5A01-40FB-BC5A-40D29C6C4B8D}"/>
              </a:ext>
            </a:extLst>
          </p:cNvPr>
          <p:cNvSpPr/>
          <p:nvPr/>
        </p:nvSpPr>
        <p:spPr>
          <a:xfrm>
            <a:off x="5579244" y="3533783"/>
            <a:ext cx="94192" cy="1724017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FDA69762-7CEB-4AE0-AEC0-877F4D2D4229}"/>
              </a:ext>
            </a:extLst>
          </p:cNvPr>
          <p:cNvSpPr/>
          <p:nvPr/>
        </p:nvSpPr>
        <p:spPr>
          <a:xfrm>
            <a:off x="5579244" y="5479473"/>
            <a:ext cx="94192" cy="289864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CF276B9B-6475-4BBD-93D3-74BAB30B79A3}"/>
              </a:ext>
            </a:extLst>
          </p:cNvPr>
          <p:cNvSpPr/>
          <p:nvPr/>
        </p:nvSpPr>
        <p:spPr>
          <a:xfrm>
            <a:off x="5579243" y="5888182"/>
            <a:ext cx="101119" cy="616527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F2D243-C62A-4C53-8FD5-A8C41B39E1FB}"/>
              </a:ext>
            </a:extLst>
          </p:cNvPr>
          <p:cNvSpPr txBox="1"/>
          <p:nvPr/>
        </p:nvSpPr>
        <p:spPr>
          <a:xfrm>
            <a:off x="5626339" y="6077558"/>
            <a:ext cx="12150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Project Closeout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B826FE-3E9A-4C98-90F5-43CCE7448696}"/>
              </a:ext>
            </a:extLst>
          </p:cNvPr>
          <p:cNvSpPr txBox="1"/>
          <p:nvPr/>
        </p:nvSpPr>
        <p:spPr>
          <a:xfrm>
            <a:off x="5626339" y="5501294"/>
            <a:ext cx="1512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Project Mon. &amp; Control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5AAA70-7854-4DBA-85BD-C999D1042787}"/>
              </a:ext>
            </a:extLst>
          </p:cNvPr>
          <p:cNvSpPr txBox="1"/>
          <p:nvPr/>
        </p:nvSpPr>
        <p:spPr>
          <a:xfrm>
            <a:off x="5626339" y="4822660"/>
            <a:ext cx="1512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Project Execution</a:t>
            </a:r>
          </a:p>
        </p:txBody>
      </p:sp>
    </p:spTree>
    <p:extLst>
      <p:ext uri="{BB962C8B-B14F-4D97-AF65-F5344CB8AC3E}">
        <p14:creationId xmlns:p14="http://schemas.microsoft.com/office/powerpoint/2010/main" val="2101357437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Page">
  <a:themeElements>
    <a:clrScheme name="Cover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746</Words>
  <Application>Microsoft Office PowerPoint</Application>
  <PresentationFormat>On-screen Show (4:3)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Open Sans Light</vt:lpstr>
      <vt:lpstr>1_CoverPage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Joel Jacobson</cp:lastModifiedBy>
  <cp:revision>50</cp:revision>
  <dcterms:modified xsi:type="dcterms:W3CDTF">2021-09-30T17:19:00Z</dcterms:modified>
</cp:coreProperties>
</file>